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692A048C-0DF8-4524-9F78-8E00589A8B57}">
  <a:tblStyle styleId="{692A048C-0DF8-4524-9F78-8E00589A8B57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chemeClr val="lt1"/>
          </a:solidFill>
        </a:fill>
      </a:tcStyle>
    </a:wholeTbl>
    <a:band1H>
      <a:tcTxStyle/>
      <a:tcStyle>
        <a:fill>
          <a:solidFill>
            <a:srgbClr val="E6E6E6"/>
          </a:solidFill>
        </a:fill>
      </a:tcStyle>
    </a:band1H>
    <a:band2H>
      <a:tcTxStyle/>
    </a:band2H>
    <a:band1V>
      <a:tcTxStyle/>
      <a:tcStyle>
        <a:fill>
          <a:solidFill>
            <a:srgbClr val="E6E6E6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2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2"/>
          </a:solidFill>
        </a:fill>
      </a:tcStyle>
    </a:firstCol>
    <a:lastRow>
      <a:tcTxStyle b="on" i="off"/>
      <a:tcStyle>
        <a:tcBdr>
          <a:top>
            <a:ln cap="flat" cmpd="sng" w="508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lt1"/>
          </a:solidFill>
        </a:fill>
      </a:tcStyle>
    </a:lastRow>
    <a:seCell>
      <a:tcTxStyle b="on" i="off">
        <a:font>
          <a:latin typeface="Calibri"/>
          <a:ea typeface="Calibri"/>
          <a:cs typeface="Calibri"/>
        </a:font>
        <a:schemeClr val="dk1"/>
      </a:tcTxStyle>
    </a:seCell>
    <a:swCell>
      <a:tcTxStyle b="on" i="off">
        <a:font>
          <a:latin typeface="Calibri"/>
          <a:ea typeface="Calibri"/>
          <a:cs typeface="Calibri"/>
        </a:font>
        <a:schemeClr val="dk1"/>
      </a:tcTx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2"/>
          </a:solidFill>
        </a:fill>
      </a:tcStyle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b="0" i="0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1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www.youtube.com/watch?v=4YOwEqGykDM" TargetMode="External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/>
          <p:nvPr>
            <p:ph type="ctrTitle"/>
          </p:nvPr>
        </p:nvSpPr>
        <p:spPr>
          <a:xfrm>
            <a:off x="685800" y="2518439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1" i="0" lang="en-US" sz="7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Caffeine: The Basics</a:t>
            </a:r>
            <a:endParaRPr b="1" i="0" sz="7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4"/>
          <p:cNvSpPr txBox="1"/>
          <p:nvPr>
            <p:ph type="title"/>
          </p:nvPr>
        </p:nvSpPr>
        <p:spPr>
          <a:xfrm>
            <a:off x="457200" y="157056"/>
            <a:ext cx="8229600" cy="7483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1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is caffeine?</a:t>
            </a:r>
            <a:endParaRPr b="1" i="0" sz="3959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4"/>
          <p:cNvSpPr txBox="1"/>
          <p:nvPr>
            <p:ph idx="1" type="body"/>
          </p:nvPr>
        </p:nvSpPr>
        <p:spPr>
          <a:xfrm>
            <a:off x="457200" y="1071078"/>
            <a:ext cx="4164041" cy="5325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naturally occurring alkaloid (a nitrogen containing base) found in over 60 plants.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 has been used for over 4000 years.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 is a central nervous system stimulant.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 is not a source of energy!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</a:pP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sugar and carbohydrates in ‘energy’ drinks are the source of energy.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There are numerous pharmacological effects associated with caffeine consumption.</a:t>
            </a:r>
            <a:endParaRPr/>
          </a:p>
        </p:txBody>
      </p:sp>
      <p:pic>
        <p:nvPicPr>
          <p:cNvPr descr="Caffeine metabolism.jpg" id="91" name="Google Shape;91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21241" y="1998907"/>
            <a:ext cx="4393520" cy="316297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4"/>
          <p:cNvSpPr txBox="1"/>
          <p:nvPr/>
        </p:nvSpPr>
        <p:spPr>
          <a:xfrm>
            <a:off x="4810509" y="1587374"/>
            <a:ext cx="407920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Chemical name: 1,3,7 - </a:t>
            </a:r>
            <a:r>
              <a:rPr b="1" i="0" lang="en-US" sz="1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trimethyl</a:t>
            </a: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xanthine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14"/>
          <p:cNvSpPr/>
          <p:nvPr/>
        </p:nvSpPr>
        <p:spPr>
          <a:xfrm>
            <a:off x="7161157" y="2680889"/>
            <a:ext cx="470355" cy="411539"/>
          </a:xfrm>
          <a:prstGeom prst="ellipse">
            <a:avLst/>
          </a:prstGeom>
          <a:noFill/>
          <a:ln cap="flat" cmpd="sng" w="317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4"/>
          <p:cNvSpPr/>
          <p:nvPr/>
        </p:nvSpPr>
        <p:spPr>
          <a:xfrm>
            <a:off x="6737838" y="2045484"/>
            <a:ext cx="470355" cy="411539"/>
          </a:xfrm>
          <a:prstGeom prst="ellipse">
            <a:avLst/>
          </a:prstGeom>
          <a:noFill/>
          <a:ln cap="flat" cmpd="sng" w="317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4"/>
          <p:cNvSpPr/>
          <p:nvPr/>
        </p:nvSpPr>
        <p:spPr>
          <a:xfrm>
            <a:off x="6090634" y="2785796"/>
            <a:ext cx="470355" cy="411539"/>
          </a:xfrm>
          <a:prstGeom prst="ellipse">
            <a:avLst/>
          </a:prstGeom>
          <a:noFill/>
          <a:ln cap="flat" cmpd="sng" w="317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14"/>
          <p:cNvSpPr txBox="1"/>
          <p:nvPr/>
        </p:nvSpPr>
        <p:spPr>
          <a:xfrm>
            <a:off x="7646493" y="2704405"/>
            <a:ext cx="288661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b="1"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14"/>
          <p:cNvSpPr txBox="1"/>
          <p:nvPr/>
        </p:nvSpPr>
        <p:spPr>
          <a:xfrm>
            <a:off x="6449177" y="2092516"/>
            <a:ext cx="288661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endParaRPr b="1"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4"/>
          <p:cNvSpPr txBox="1"/>
          <p:nvPr/>
        </p:nvSpPr>
        <p:spPr>
          <a:xfrm>
            <a:off x="5789748" y="2821070"/>
            <a:ext cx="288661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r>
            <a:endParaRPr b="1"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14"/>
          <p:cNvSpPr txBox="1"/>
          <p:nvPr/>
        </p:nvSpPr>
        <p:spPr>
          <a:xfrm>
            <a:off x="5170894" y="5321785"/>
            <a:ext cx="345711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metabolic products of caffeine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00" name="Google Shape;100;p14"/>
          <p:cNvCxnSpPr/>
          <p:nvPr/>
        </p:nvCxnSpPr>
        <p:spPr>
          <a:xfrm>
            <a:off x="457200" y="966267"/>
            <a:ext cx="8229600" cy="0"/>
          </a:xfrm>
          <a:prstGeom prst="straightConnector1">
            <a:avLst/>
          </a:prstGeom>
          <a:noFill/>
          <a:ln cap="flat" cmpd="sng" w="28575">
            <a:solidFill>
              <a:srgbClr val="00009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5"/>
          <p:cNvSpPr txBox="1"/>
          <p:nvPr>
            <p:ph type="title"/>
          </p:nvPr>
        </p:nvSpPr>
        <p:spPr>
          <a:xfrm>
            <a:off x="457200" y="321667"/>
            <a:ext cx="8229600" cy="7012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1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Caffeine effects</a:t>
            </a:r>
            <a:endParaRPr b="1" i="0" sz="3959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06" name="Google Shape;106;p15"/>
          <p:cNvCxnSpPr/>
          <p:nvPr/>
        </p:nvCxnSpPr>
        <p:spPr>
          <a:xfrm>
            <a:off x="457200" y="1130879"/>
            <a:ext cx="8229600" cy="0"/>
          </a:xfrm>
          <a:prstGeom prst="straightConnector1">
            <a:avLst/>
          </a:prstGeom>
          <a:noFill/>
          <a:ln cap="flat" cmpd="sng" w="28575">
            <a:solidFill>
              <a:srgbClr val="00009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7" name="Google Shape;107;p15"/>
          <p:cNvSpPr txBox="1"/>
          <p:nvPr/>
        </p:nvSpPr>
        <p:spPr>
          <a:xfrm>
            <a:off x="457199" y="1645688"/>
            <a:ext cx="3846551" cy="4555093"/>
          </a:xfrm>
          <a:prstGeom prst="rect">
            <a:avLst/>
          </a:prstGeom>
          <a:noFill/>
          <a:ln cap="flat" cmpd="sng" w="25400">
            <a:solidFill>
              <a:srgbClr val="008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Beneficial</a:t>
            </a:r>
            <a:endParaRPr sz="2000" u="sng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Enhances mood and alertness</a:t>
            </a:r>
            <a:endParaRPr/>
          </a:p>
          <a:p>
            <a:pPr indent="-285750" lvl="0" marL="28575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Increases cognitive functions</a:t>
            </a:r>
            <a:endParaRPr/>
          </a:p>
          <a:p>
            <a:pPr indent="-285750" lvl="0" marL="28575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Decreases feelings of fatigue</a:t>
            </a:r>
            <a:endParaRPr/>
          </a:p>
          <a:p>
            <a:pPr indent="-285750" lvl="0" marL="28575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Enhances exercise performance</a:t>
            </a:r>
            <a:endParaRPr/>
          </a:p>
          <a:p>
            <a:pPr indent="-285750" lvl="0" marL="28575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Increases ones metabolic rate</a:t>
            </a:r>
            <a:endParaRPr/>
          </a:p>
          <a:p>
            <a:pPr indent="-285750" lvl="0" marL="28575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Lowers the risk of cardiovascular disease</a:t>
            </a:r>
            <a:endParaRPr/>
          </a:p>
          <a:p>
            <a:pPr indent="-285750" lvl="0" marL="28575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Lowers the risk of metabolic syndrome (i.e., obesity and diabetes II)</a:t>
            </a:r>
            <a:endParaRPr/>
          </a:p>
        </p:txBody>
      </p:sp>
      <p:sp>
        <p:nvSpPr>
          <p:cNvPr id="108" name="Google Shape;108;p15"/>
          <p:cNvSpPr txBox="1"/>
          <p:nvPr/>
        </p:nvSpPr>
        <p:spPr>
          <a:xfrm>
            <a:off x="4785865" y="1645688"/>
            <a:ext cx="3900935" cy="4555093"/>
          </a:xfrm>
          <a:prstGeom prst="rect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Harmful</a:t>
            </a:r>
            <a:endParaRPr/>
          </a:p>
          <a:p>
            <a:pPr indent="-342900" lvl="0" marL="3429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Increased vasoconstriction and blood pressure</a:t>
            </a:r>
            <a:endParaRPr/>
          </a:p>
          <a:p>
            <a:pPr indent="-342900" lvl="0" marL="3429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Reduced control of fine motor functions (i.e., more jittery and the ‘shakes’)</a:t>
            </a:r>
            <a:endParaRPr/>
          </a:p>
          <a:p>
            <a:pPr indent="-342900" lvl="0" marL="3429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Difficulty sleeping and insomnia</a:t>
            </a:r>
            <a:endParaRPr/>
          </a:p>
          <a:p>
            <a:pPr indent="-342900" lvl="0" marL="3429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Arrhythmia and tachycardia</a:t>
            </a:r>
            <a:endParaRPr/>
          </a:p>
          <a:p>
            <a:pPr indent="-342900" lvl="0" marL="3429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Increased anxiety</a:t>
            </a:r>
            <a:endParaRPr/>
          </a:p>
          <a:p>
            <a:pPr indent="-342900" lvl="0" marL="3429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Dehydration and acidic stomach</a:t>
            </a:r>
            <a:endParaRPr/>
          </a:p>
          <a:p>
            <a:pPr indent="-342900" lvl="0" marL="3429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Dependence/addiction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6"/>
          <p:cNvSpPr txBox="1"/>
          <p:nvPr>
            <p:ph type="title"/>
          </p:nvPr>
        </p:nvSpPr>
        <p:spPr>
          <a:xfrm>
            <a:off x="457200" y="145298"/>
            <a:ext cx="8229600" cy="7836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1" i="0" lang="en-US" sz="44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How does caffeine work?</a:t>
            </a:r>
            <a:endParaRPr b="1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16"/>
          <p:cNvSpPr txBox="1"/>
          <p:nvPr>
            <p:ph idx="1" type="body"/>
          </p:nvPr>
        </p:nvSpPr>
        <p:spPr>
          <a:xfrm>
            <a:off x="457200" y="1153390"/>
            <a:ext cx="8229600" cy="53606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en-US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Throughout the day, adenosine binds to receptors in the brain; as the number of bound receptors increases you begin to feel drowsy.</a:t>
            </a:r>
            <a:endParaRPr/>
          </a:p>
          <a:p>
            <a:pPr indent="-342900" lvl="0" marL="342900" marR="0" rtl="0" algn="l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en-US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Caffeine is an adenosine antagonist</a:t>
            </a:r>
            <a:endParaRPr/>
          </a:p>
          <a:p>
            <a:pPr indent="0" lvl="0" marL="0" marR="0" rtl="0" algn="l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and serves as a </a:t>
            </a:r>
            <a:r>
              <a:rPr b="0" i="1" lang="en-US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competitive </a:t>
            </a:r>
            <a:endParaRPr/>
          </a:p>
          <a:p>
            <a:pPr indent="0" lvl="0" marL="0" marR="0" rtl="0" algn="l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1" lang="en-US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inhibitor</a:t>
            </a:r>
            <a:r>
              <a:rPr b="0" i="0" lang="en-US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by binding to those </a:t>
            </a:r>
            <a:endParaRPr/>
          </a:p>
          <a:p>
            <a:pPr indent="0" lvl="0" marL="0" marR="0" rtl="0" algn="l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receptors </a:t>
            </a:r>
            <a:r>
              <a:rPr b="1" i="0" lang="en-US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without triggering them</a:t>
            </a:r>
            <a:r>
              <a:rPr b="0" i="0" lang="en-US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/>
          </a:p>
          <a:p>
            <a:pPr indent="-342900" lvl="0" marL="342900" marR="0" rtl="0" algn="l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en-US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Continued use of elevated amounts of caffeine results in </a:t>
            </a:r>
            <a:r>
              <a:rPr b="0" i="1" lang="en-US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tolerance</a:t>
            </a:r>
            <a:r>
              <a:rPr b="0" i="0" lang="en-US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which results in the creation of more receptors.</a:t>
            </a:r>
            <a:endParaRPr/>
          </a:p>
          <a:p>
            <a:pPr indent="-342900" lvl="0" marL="342900" marR="0" rtl="0" algn="l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en-US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in turn leads to </a:t>
            </a:r>
            <a:r>
              <a:rPr b="0" i="1" lang="en-US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withdrawal</a:t>
            </a:r>
            <a:r>
              <a:rPr b="0" i="0" lang="en-US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symptoms when you stop taking those elevated amounts of caffeine.</a:t>
            </a:r>
            <a:endParaRPr b="0" i="0" sz="2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15" name="Google Shape;115;p16"/>
          <p:cNvCxnSpPr/>
          <p:nvPr/>
        </p:nvCxnSpPr>
        <p:spPr>
          <a:xfrm>
            <a:off x="457200" y="1036815"/>
            <a:ext cx="8229600" cy="0"/>
          </a:xfrm>
          <a:prstGeom prst="straightConnector1">
            <a:avLst/>
          </a:prstGeom>
          <a:noFill/>
          <a:ln cap="flat" cmpd="sng" w="28575">
            <a:solidFill>
              <a:srgbClr val="000090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16" name="Google Shape;116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715328" y="2328129"/>
            <a:ext cx="3047129" cy="1672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57296" y="333132"/>
            <a:ext cx="5521451" cy="61603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8"/>
          <p:cNvSpPr txBox="1"/>
          <p:nvPr>
            <p:ph type="title"/>
          </p:nvPr>
        </p:nvSpPr>
        <p:spPr>
          <a:xfrm>
            <a:off x="0" y="27715"/>
            <a:ext cx="4128764" cy="140679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1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Sources and Metabolism</a:t>
            </a:r>
            <a:endParaRPr b="1" i="0" sz="3959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27" name="Google Shape;127;p18"/>
          <p:cNvGraphicFramePr/>
          <p:nvPr/>
        </p:nvGraphicFramePr>
        <p:xfrm>
          <a:off x="4480134" y="305714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{692A048C-0DF8-4524-9F78-8E00589A8B57}</a:tableStyleId>
              </a:tblPr>
              <a:tblGrid>
                <a:gridCol w="1726975"/>
                <a:gridCol w="1150025"/>
                <a:gridCol w="1438500"/>
              </a:tblGrid>
              <a:tr h="4079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Source</a:t>
                      </a:r>
                      <a:endParaRPr sz="12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Serving (oz.)</a:t>
                      </a:r>
                      <a:endParaRPr sz="12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Caffeine (mg)</a:t>
                      </a:r>
                      <a:endParaRPr sz="1200" u="none" cap="none" strike="noStrike"/>
                    </a:p>
                  </a:txBody>
                  <a:tcPr marT="45725" marB="45725" marR="91450" marL="91450" anchor="ctr"/>
                </a:tc>
              </a:tr>
              <a:tr h="407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Coffee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5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60-150</a:t>
                      </a:r>
                      <a:endParaRPr sz="1200"/>
                    </a:p>
                  </a:txBody>
                  <a:tcPr marT="45725" marB="45725" marR="91450" marL="91450" anchor="ctr"/>
                </a:tc>
              </a:tr>
              <a:tr h="407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Decaf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5 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2-5 </a:t>
                      </a:r>
                      <a:endParaRPr sz="1200"/>
                    </a:p>
                  </a:txBody>
                  <a:tcPr marT="45725" marB="45725" marR="91450" marL="91450" anchor="ctr"/>
                </a:tc>
              </a:tr>
              <a:tr h="407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Tea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5 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40-80</a:t>
                      </a:r>
                      <a:endParaRPr sz="1200"/>
                    </a:p>
                  </a:txBody>
                  <a:tcPr marT="45725" marB="45725" marR="91450" marL="91450" anchor="ctr"/>
                </a:tc>
              </a:tr>
              <a:tr h="407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Coca Cola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12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64</a:t>
                      </a:r>
                      <a:endParaRPr sz="1200"/>
                    </a:p>
                  </a:txBody>
                  <a:tcPr marT="45725" marB="45725" marR="91450" marL="91450" anchor="ctr"/>
                </a:tc>
              </a:tr>
              <a:tr h="407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Mountain Dew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12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55</a:t>
                      </a:r>
                      <a:endParaRPr sz="1200"/>
                    </a:p>
                  </a:txBody>
                  <a:tcPr marT="45725" marB="45725" marR="91450" marL="91450" anchor="ctr"/>
                </a:tc>
              </a:tr>
              <a:tr h="407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Starbucks Pike Place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16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330</a:t>
                      </a:r>
                      <a:endParaRPr sz="1200"/>
                    </a:p>
                  </a:txBody>
                  <a:tcPr marT="45725" marB="45725" marR="91450" marL="91450" anchor="ctr"/>
                </a:tc>
              </a:tr>
              <a:tr h="5029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Starbucks Frappuccino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16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95</a:t>
                      </a:r>
                      <a:endParaRPr sz="1200"/>
                    </a:p>
                  </a:txBody>
                  <a:tcPr marT="45725" marB="45725" marR="91450" marL="91450" anchor="ctr"/>
                </a:tc>
              </a:tr>
              <a:tr h="407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Starbucks</a:t>
                      </a:r>
                      <a:r>
                        <a:rPr lang="en-US" sz="1200"/>
                        <a:t> Mocha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16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175</a:t>
                      </a:r>
                      <a:endParaRPr sz="1200"/>
                    </a:p>
                  </a:txBody>
                  <a:tcPr marT="45725" marB="45725" marR="91450" marL="91450" anchor="ctr"/>
                </a:tc>
              </a:tr>
              <a:tr h="407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Starbucks Iced Coffee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16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65</a:t>
                      </a:r>
                      <a:endParaRPr sz="1200"/>
                    </a:p>
                  </a:txBody>
                  <a:tcPr marT="45725" marB="45725" marR="91450" marL="91450" anchor="ctr"/>
                </a:tc>
              </a:tr>
              <a:tr h="407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Rockstar (double)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8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80</a:t>
                      </a:r>
                      <a:endParaRPr sz="1200"/>
                    </a:p>
                  </a:txBody>
                  <a:tcPr marT="45725" marB="45725" marR="91450" marL="91450" anchor="ctr"/>
                </a:tc>
              </a:tr>
              <a:tr h="407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Red Bull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8.4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83</a:t>
                      </a:r>
                      <a:endParaRPr sz="1200"/>
                    </a:p>
                  </a:txBody>
                  <a:tcPr marT="45725" marB="45725" marR="91450" marL="91450" anchor="ctr"/>
                </a:tc>
              </a:tr>
              <a:tr h="407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Monster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8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92</a:t>
                      </a:r>
                      <a:endParaRPr sz="1200"/>
                    </a:p>
                  </a:txBody>
                  <a:tcPr marT="45725" marB="45725" marR="91450" marL="91450" anchor="ctr"/>
                </a:tc>
              </a:tr>
              <a:tr h="407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5-Hour</a:t>
                      </a:r>
                      <a:r>
                        <a:rPr lang="en-US" sz="1200"/>
                        <a:t> Energy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1.9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215</a:t>
                      </a:r>
                      <a:endParaRPr sz="1200"/>
                    </a:p>
                  </a:txBody>
                  <a:tcPr marT="45725" marB="45725" marR="91450" marL="91450" anchor="ctr"/>
                </a:tc>
              </a:tr>
              <a:tr h="407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Rockstar Energy Shot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2.5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229</a:t>
                      </a:r>
                      <a:endParaRPr sz="1200"/>
                    </a:p>
                  </a:txBody>
                  <a:tcPr marT="45725" marB="45725" marR="91450" marL="91450" anchor="ctr"/>
                </a:tc>
              </a:tr>
            </a:tbl>
          </a:graphicData>
        </a:graphic>
      </p:graphicFrame>
      <p:cxnSp>
        <p:nvCxnSpPr>
          <p:cNvPr id="128" name="Google Shape;128;p18"/>
          <p:cNvCxnSpPr/>
          <p:nvPr/>
        </p:nvCxnSpPr>
        <p:spPr>
          <a:xfrm>
            <a:off x="257299" y="1530663"/>
            <a:ext cx="3611373" cy="0"/>
          </a:xfrm>
          <a:prstGeom prst="straightConnector1">
            <a:avLst/>
          </a:prstGeom>
          <a:noFill/>
          <a:ln cap="flat" cmpd="sng" w="28575">
            <a:solidFill>
              <a:srgbClr val="00009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9" name="Google Shape;129;p18"/>
          <p:cNvSpPr txBox="1"/>
          <p:nvPr/>
        </p:nvSpPr>
        <p:spPr>
          <a:xfrm>
            <a:off x="269058" y="1775496"/>
            <a:ext cx="3611373" cy="47705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Caffeine can also be found in chocolate and medicines</a:t>
            </a:r>
            <a:endParaRPr/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b="0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Kit Kats (10 mg)</a:t>
            </a:r>
            <a:endParaRPr/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b="0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Butterfinger (2.4 mg)</a:t>
            </a:r>
            <a:endParaRPr/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b="0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Excedrin (65 mg)</a:t>
            </a:r>
            <a:endParaRPr/>
          </a:p>
          <a:p>
            <a:pPr indent="-1841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Caffeine is absorbed through the gastrointestinal tract</a:t>
            </a:r>
            <a:endParaRPr/>
          </a:p>
          <a:p>
            <a:pPr indent="-1841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body metabolizes caffeine in the liver through demethylation and forms three major metabolites (t</a:t>
            </a:r>
            <a:r>
              <a:rPr baseline="-25000"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½</a:t>
            </a: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= 5-6 hours)</a:t>
            </a:r>
            <a:endParaRPr/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b="0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Paraxanthine – increases athletic performance</a:t>
            </a:r>
            <a:endParaRPr/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b="0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Theobromine – increases blood flow and nutrients to the brain</a:t>
            </a:r>
            <a:endParaRPr/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b="0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Theophylline – increases heart rate and mental focus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9"/>
          <p:cNvSpPr txBox="1"/>
          <p:nvPr>
            <p:ph type="title"/>
          </p:nvPr>
        </p:nvSpPr>
        <p:spPr>
          <a:xfrm>
            <a:off x="457200" y="145297"/>
            <a:ext cx="8229600" cy="91294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1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Factors affecting caffeine metabolism</a:t>
            </a:r>
            <a:endParaRPr b="1" i="0" sz="3959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19"/>
          <p:cNvSpPr txBox="1"/>
          <p:nvPr>
            <p:ph idx="1" type="body"/>
          </p:nvPr>
        </p:nvSpPr>
        <p:spPr>
          <a:xfrm>
            <a:off x="457200" y="1106353"/>
            <a:ext cx="8229600" cy="54194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60"/>
              <a:buFont typeface="Arial"/>
              <a:buChar char="•"/>
            </a:pPr>
            <a:r>
              <a:rPr b="0" i="0" lang="en-US" sz="2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Smoking – nicotine increases the rate of caffeine demethylation</a:t>
            </a:r>
            <a:endParaRPr b="0" i="0" sz="296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960"/>
              <a:buFont typeface="Arial"/>
              <a:buChar char="•"/>
            </a:pPr>
            <a:r>
              <a:rPr b="0" i="0" lang="en-US" sz="2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Drug interactions</a:t>
            </a:r>
            <a:endParaRPr/>
          </a:p>
          <a:p>
            <a:pPr indent="-285750" lvl="1" marL="742950" marR="0" rtl="0" algn="l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ts val="2590"/>
              <a:buFont typeface="Arial"/>
              <a:buChar char="–"/>
            </a:pPr>
            <a:r>
              <a:rPr b="0" i="0" lang="en-US" sz="259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oral contraceptives can double the half-life of caffeine in blood serum</a:t>
            </a:r>
            <a:endParaRPr/>
          </a:p>
          <a:p>
            <a:pPr indent="-342900" lvl="0" marL="342900" marR="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960"/>
              <a:buFont typeface="Arial"/>
              <a:buChar char="•"/>
            </a:pPr>
            <a:r>
              <a:rPr b="0" i="0" lang="en-US" sz="2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 – children and teens have decreased sensitivity to caffeine with respect to the elderly (may be due to their higher metabolisms)</a:t>
            </a:r>
            <a:endParaRPr/>
          </a:p>
          <a:p>
            <a:pPr indent="-342900" lvl="0" marL="342900" marR="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960"/>
              <a:buFont typeface="Arial"/>
              <a:buChar char="•"/>
            </a:pPr>
            <a:r>
              <a:rPr b="0" i="0" lang="en-US" sz="2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Genetics – caffeine is metabolized by the CYP1A2 gene, differences in this gene affect how readily the body metabolizes caffeine</a:t>
            </a:r>
            <a:endParaRPr b="0" i="0" sz="296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36" name="Google Shape;136;p19"/>
          <p:cNvCxnSpPr/>
          <p:nvPr/>
        </p:nvCxnSpPr>
        <p:spPr>
          <a:xfrm>
            <a:off x="457200" y="1036815"/>
            <a:ext cx="8229600" cy="0"/>
          </a:xfrm>
          <a:prstGeom prst="straightConnector1">
            <a:avLst/>
          </a:prstGeom>
          <a:noFill/>
          <a:ln cap="flat" cmpd="sng" w="28575">
            <a:solidFill>
              <a:srgbClr val="00009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0"/>
          <p:cNvSpPr txBox="1"/>
          <p:nvPr>
            <p:ph type="title"/>
          </p:nvPr>
        </p:nvSpPr>
        <p:spPr>
          <a:xfrm>
            <a:off x="457200" y="74746"/>
            <a:ext cx="8229600" cy="7953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rPr b="1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caffeine safe?</a:t>
            </a:r>
            <a:endParaRPr b="1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20"/>
          <p:cNvSpPr txBox="1"/>
          <p:nvPr>
            <p:ph idx="1" type="body"/>
          </p:nvPr>
        </p:nvSpPr>
        <p:spPr>
          <a:xfrm>
            <a:off x="457200" y="1153386"/>
            <a:ext cx="8229600" cy="5207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FDA – caffeine is on the generally regarded as safe (GRAS) list of chemical additives and substances.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Different levels of sensitivity to caffeine due to the CYP1A2 gene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hypersensitive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normal 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hyposensitive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 is a psychoactive substance and one can develop symptoms of tolerance, withdrawal and addiction</a:t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43" name="Google Shape;143;p20"/>
          <p:cNvCxnSpPr/>
          <p:nvPr/>
        </p:nvCxnSpPr>
        <p:spPr>
          <a:xfrm>
            <a:off x="457200" y="954509"/>
            <a:ext cx="8229600" cy="0"/>
          </a:xfrm>
          <a:prstGeom prst="straightConnector1">
            <a:avLst/>
          </a:prstGeom>
          <a:noFill/>
          <a:ln cap="flat" cmpd="sng" w="28575">
            <a:solidFill>
              <a:srgbClr val="00009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